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9" r:id="rId6"/>
    <p:sldId id="268" r:id="rId7"/>
    <p:sldId id="260" r:id="rId8"/>
    <p:sldId id="265" r:id="rId9"/>
    <p:sldId id="262" r:id="rId10"/>
    <p:sldId id="263" r:id="rId11"/>
    <p:sldId id="274" r:id="rId12"/>
    <p:sldId id="275" r:id="rId13"/>
    <p:sldId id="266"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7744" autoAdjust="0"/>
  </p:normalViewPr>
  <p:slideViewPr>
    <p:cSldViewPr snapToGrid="0">
      <p:cViewPr varScale="1">
        <p:scale>
          <a:sx n="82" d="100"/>
          <a:sy n="82" d="100"/>
        </p:scale>
        <p:origin x="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wyer.baker\Documents\SME%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dirty="0">
                <a:latin typeface="Arial" panose="020B0604020202020204" pitchFamily="34" charset="0"/>
                <a:cs typeface="Arial" panose="020B0604020202020204" pitchFamily="34" charset="0"/>
              </a:rPr>
              <a:t>SME</a:t>
            </a:r>
            <a:r>
              <a:rPr lang="en-US" sz="2400" baseline="0" dirty="0">
                <a:latin typeface="Arial" panose="020B0604020202020204" pitchFamily="34" charset="0"/>
                <a:cs typeface="Arial" panose="020B0604020202020204" pitchFamily="34" charset="0"/>
              </a:rPr>
              <a:t> Business Continuity Plans</a:t>
            </a:r>
            <a:endParaRPr lang="en-US" sz="24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rgbClr val="C00000">
                  <a:alpha val="77000"/>
                </a:srgbClr>
              </a:solidFill>
              <a:ln w="19050">
                <a:solidFill>
                  <a:schemeClr val="lt1"/>
                </a:solidFill>
              </a:ln>
              <a:effectLst/>
            </c:spPr>
            <c:extLst>
              <c:ext xmlns:c16="http://schemas.microsoft.com/office/drawing/2014/chart" uri="{C3380CC4-5D6E-409C-BE32-E72D297353CC}">
                <c16:uniqueId val="{00000001-B5AF-40AC-8B46-EA1EC002C5D4}"/>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B5AF-40AC-8B46-EA1EC002C5D4}"/>
              </c:ext>
            </c:extLst>
          </c:dPt>
          <c:cat>
            <c:strRef>
              <c:f>Sheet1!$A$32:$A$33</c:f>
              <c:strCache>
                <c:ptCount val="2"/>
                <c:pt idx="0">
                  <c:v>Do not have a plan</c:v>
                </c:pt>
                <c:pt idx="1">
                  <c:v>Have plan</c:v>
                </c:pt>
              </c:strCache>
            </c:strRef>
          </c:cat>
          <c:val>
            <c:numRef>
              <c:f>Sheet1!$B$32:$B$33</c:f>
              <c:numCache>
                <c:formatCode>0%</c:formatCode>
                <c:ptCount val="2"/>
                <c:pt idx="0">
                  <c:v>0.8</c:v>
                </c:pt>
                <c:pt idx="1">
                  <c:v>0.09</c:v>
                </c:pt>
              </c:numCache>
            </c:numRef>
          </c:val>
          <c:extLst>
            <c:ext xmlns:c16="http://schemas.microsoft.com/office/drawing/2014/chart" uri="{C3380CC4-5D6E-409C-BE32-E72D297353CC}">
              <c16:uniqueId val="{00000004-B5AF-40AC-8B46-EA1EC002C5D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05DB27-AF2C-4219-A4B1-0C5454339A66}" type="datetimeFigureOut">
              <a:rPr lang="en-US" smtClean="0"/>
              <a:t>8/28/18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BCE726-4458-410A-AA32-A5BD45C1BFE1}" type="slidenum">
              <a:rPr lang="en-US" smtClean="0"/>
              <a:t>‹#›</a:t>
            </a:fld>
            <a:endParaRPr lang="en-US"/>
          </a:p>
        </p:txBody>
      </p:sp>
    </p:spTree>
    <p:extLst>
      <p:ext uri="{BB962C8B-B14F-4D97-AF65-F5344CB8AC3E}">
        <p14:creationId xmlns:p14="http://schemas.microsoft.com/office/powerpoint/2010/main" val="299961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Business Preparedness Initiative aims to protect livelihoods and promote more comprehensive community resilience. It does so by providing easy-to-use, adaptable and scalable tools for small business preparedness. Small businesses are instrumental in restoring/maintaining economic activity at a community level in the wake of disasters or epidemic outbreaks. </a:t>
            </a:r>
          </a:p>
          <a:p>
            <a:endParaRPr lang="en-US" sz="1000" dirty="0"/>
          </a:p>
          <a:p>
            <a:endParaRPr lang="en-US" sz="1000" dirty="0"/>
          </a:p>
          <a:p>
            <a:r>
              <a:rPr lang="en-US" sz="1000" dirty="0"/>
              <a:t>Photo Credits: Top Left - Chris </a:t>
            </a:r>
            <a:r>
              <a:rPr lang="en-US" sz="1000" dirty="0" err="1"/>
              <a:t>Guillebeau</a:t>
            </a:r>
            <a:r>
              <a:rPr lang="en-US" sz="1000" dirty="0"/>
              <a:t>/Flickr CC BY-NC 2.0</a:t>
            </a:r>
          </a:p>
          <a:p>
            <a:r>
              <a:rPr lang="en-US" sz="1000" dirty="0"/>
              <a:t>Bottom Left – USAID/Flickr CC BY-NC 2.0</a:t>
            </a:r>
          </a:p>
        </p:txBody>
      </p:sp>
      <p:sp>
        <p:nvSpPr>
          <p:cNvPr id="4" name="Slide Number Placeholder 3"/>
          <p:cNvSpPr>
            <a:spLocks noGrp="1"/>
          </p:cNvSpPr>
          <p:nvPr>
            <p:ph type="sldNum" sz="quarter" idx="10"/>
          </p:nvPr>
        </p:nvSpPr>
        <p:spPr/>
        <p:txBody>
          <a:bodyPr/>
          <a:lstStyle/>
          <a:p>
            <a:fld id="{EABCE726-4458-410A-AA32-A5BD45C1BFE1}" type="slidenum">
              <a:rPr lang="en-US" smtClean="0"/>
              <a:t>1</a:t>
            </a:fld>
            <a:endParaRPr lang="en-US"/>
          </a:p>
        </p:txBody>
      </p:sp>
    </p:spTree>
    <p:extLst>
      <p:ext uri="{BB962C8B-B14F-4D97-AF65-F5344CB8AC3E}">
        <p14:creationId xmlns:p14="http://schemas.microsoft.com/office/powerpoint/2010/main" val="393612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effectively, the creation of the Business Preparedness Initiative included diverse multi-stakeholder working groups to determine service offerings and value propositions, a willingness to challenge the status quo of current business continuity programming, rapid prototyping, and thorough research on dimensions of organizational resilience which guide users to look inward at their business and people and outward at their community and supply chains.</a:t>
            </a:r>
          </a:p>
          <a:p>
            <a:endParaRPr lang="en-US" sz="1000" dirty="0"/>
          </a:p>
        </p:txBody>
      </p:sp>
      <p:sp>
        <p:nvSpPr>
          <p:cNvPr id="4" name="Slide Number Placeholder 3"/>
          <p:cNvSpPr>
            <a:spLocks noGrp="1"/>
          </p:cNvSpPr>
          <p:nvPr>
            <p:ph type="sldNum" sz="quarter" idx="10"/>
          </p:nvPr>
        </p:nvSpPr>
        <p:spPr/>
        <p:txBody>
          <a:bodyPr/>
          <a:lstStyle/>
          <a:p>
            <a:fld id="{EABCE726-4458-410A-AA32-A5BD45C1BFE1}" type="slidenum">
              <a:rPr lang="en-US" smtClean="0"/>
              <a:t>10</a:t>
            </a:fld>
            <a:endParaRPr lang="en-US"/>
          </a:p>
        </p:txBody>
      </p:sp>
    </p:spTree>
    <p:extLst>
      <p:ext uri="{BB962C8B-B14F-4D97-AF65-F5344CB8AC3E}">
        <p14:creationId xmlns:p14="http://schemas.microsoft.com/office/powerpoint/2010/main" val="349357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t>Studies have shown that the vast majority of small and medium enterprises do not actively plan ahead for disasters. This is due to a high financial cost and lack of actionable guidance on how to plan ahead. As a result, when disasters strike hardships result not only for businesses, but also the surrounding community. </a:t>
            </a:r>
          </a:p>
          <a:p>
            <a:pPr defTabSz="931774">
              <a:defRPr/>
            </a:pPr>
            <a:endParaRPr lang="en-US" sz="1000" dirty="0"/>
          </a:p>
          <a:p>
            <a:pPr defTabSz="931774">
              <a:defRPr/>
            </a:pPr>
            <a:r>
              <a:rPr lang="en-US" sz="1000" dirty="0"/>
              <a:t>While a specific study has not been done in Uganda, our interviews with the business community under this program indicate a very low level of disaster and epidemic preparedness planning, and confirm the relevance of this initiative here.</a:t>
            </a:r>
          </a:p>
        </p:txBody>
      </p:sp>
      <p:sp>
        <p:nvSpPr>
          <p:cNvPr id="4" name="Slide Number Placeholder 3"/>
          <p:cNvSpPr>
            <a:spLocks noGrp="1"/>
          </p:cNvSpPr>
          <p:nvPr>
            <p:ph type="sldNum" sz="quarter" idx="10"/>
          </p:nvPr>
        </p:nvSpPr>
        <p:spPr/>
        <p:txBody>
          <a:bodyPr/>
          <a:lstStyle/>
          <a:p>
            <a:fld id="{EABCE726-4458-410A-AA32-A5BD45C1BFE1}" type="slidenum">
              <a:rPr lang="en-US" smtClean="0"/>
              <a:t>2</a:t>
            </a:fld>
            <a:endParaRPr lang="en-US"/>
          </a:p>
        </p:txBody>
      </p:sp>
    </p:spTree>
    <p:extLst>
      <p:ext uri="{BB962C8B-B14F-4D97-AF65-F5344CB8AC3E}">
        <p14:creationId xmlns:p14="http://schemas.microsoft.com/office/powerpoint/2010/main" val="251847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mn-lt"/>
                <a:ea typeface="+mn-ea"/>
                <a:cs typeface="+mn-cs"/>
              </a:rPr>
              <a:t>To lower key barriers and promote increased business preparedness in case of disasters or epidemics the Red Cross is leading a Business Preparedness Initiative in Kampala and Kasese, in collaboration with business leaders, KCCA and other partners. This initiative will focus on the following service offerings</a:t>
            </a:r>
            <a:r>
              <a:rPr lang="en-US" sz="1000" kern="1200" dirty="0">
                <a:solidFill>
                  <a:schemeClr val="tx1"/>
                </a:solidFill>
                <a:effectLst/>
                <a:latin typeface="+mn-lt"/>
                <a:ea typeface="+mn-ea"/>
                <a:cs typeface="+mn-cs"/>
                <a:sym typeface="Wingdings" pitchFamily="2" charset="2"/>
              </a:rPr>
              <a:t> (listed above on slide)</a:t>
            </a:r>
            <a:endParaRPr lang="en-US" sz="1000" kern="1200" dirty="0">
              <a:solidFill>
                <a:schemeClr val="tx1"/>
              </a:solidFill>
              <a:effectLst/>
              <a:latin typeface="+mn-lt"/>
              <a:ea typeface="+mn-ea"/>
              <a:cs typeface="+mn-cs"/>
            </a:endParaRPr>
          </a:p>
          <a:p>
            <a:pPr marL="0" indent="0">
              <a:buFont typeface="Arial" panose="020B0604020202020204" pitchFamily="34" charset="0"/>
              <a:buNone/>
            </a:pPr>
            <a:endParaRPr lang="en-US" sz="1000" dirty="0"/>
          </a:p>
        </p:txBody>
      </p:sp>
      <p:sp>
        <p:nvSpPr>
          <p:cNvPr id="4" name="Slide Number Placeholder 3"/>
          <p:cNvSpPr>
            <a:spLocks noGrp="1"/>
          </p:cNvSpPr>
          <p:nvPr>
            <p:ph type="sldNum" sz="quarter" idx="10"/>
          </p:nvPr>
        </p:nvSpPr>
        <p:spPr/>
        <p:txBody>
          <a:bodyPr/>
          <a:lstStyle/>
          <a:p>
            <a:fld id="{EABCE726-4458-410A-AA32-A5BD45C1BFE1}" type="slidenum">
              <a:rPr lang="en-US" smtClean="0"/>
              <a:t>3</a:t>
            </a:fld>
            <a:endParaRPr lang="en-US"/>
          </a:p>
        </p:txBody>
      </p:sp>
    </p:spTree>
    <p:extLst>
      <p:ext uri="{BB962C8B-B14F-4D97-AF65-F5344CB8AC3E}">
        <p14:creationId xmlns:p14="http://schemas.microsoft.com/office/powerpoint/2010/main" val="24387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key component of this initiative is a free smartphone app called  </a:t>
            </a:r>
            <a:r>
              <a:rPr lang="en-US" sz="1000" i="1" dirty="0"/>
              <a:t>Atlas: </a:t>
            </a:r>
            <a:r>
              <a:rPr lang="en-US" sz="1000" dirty="0"/>
              <a:t> </a:t>
            </a:r>
            <a:r>
              <a:rPr lang="en-US" sz="1000" i="1" dirty="0"/>
              <a:t>Ready for Business.</a:t>
            </a:r>
            <a:r>
              <a:rPr lang="en-US" sz="1000" dirty="0"/>
              <a:t> Utilizing this free tool, business owners or managers learn to improve their preparedness at their own pace. This can be accessed anywhere in Uganda through a smartphone app. </a:t>
            </a:r>
          </a:p>
          <a:p>
            <a:endParaRPr lang="en-US" sz="1000" dirty="0"/>
          </a:p>
        </p:txBody>
      </p:sp>
      <p:sp>
        <p:nvSpPr>
          <p:cNvPr id="4" name="Slide Number Placeholder 3"/>
          <p:cNvSpPr>
            <a:spLocks noGrp="1"/>
          </p:cNvSpPr>
          <p:nvPr>
            <p:ph type="sldNum" sz="quarter" idx="10"/>
          </p:nvPr>
        </p:nvSpPr>
        <p:spPr/>
        <p:txBody>
          <a:bodyPr/>
          <a:lstStyle/>
          <a:p>
            <a:fld id="{EABCE726-4458-410A-AA32-A5BD45C1BFE1}" type="slidenum">
              <a:rPr lang="en-US" smtClean="0"/>
              <a:t>4</a:t>
            </a:fld>
            <a:endParaRPr lang="en-US"/>
          </a:p>
        </p:txBody>
      </p:sp>
    </p:spTree>
    <p:extLst>
      <p:ext uri="{BB962C8B-B14F-4D97-AF65-F5344CB8AC3E}">
        <p14:creationId xmlns:p14="http://schemas.microsoft.com/office/powerpoint/2010/main" val="106074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a:solidFill>
                  <a:schemeClr val="tx1"/>
                </a:solidFill>
                <a:effectLst/>
                <a:latin typeface="+mn-lt"/>
                <a:ea typeface="+mn-ea"/>
                <a:cs typeface="+mn-cs"/>
              </a:rPr>
              <a:t>The app guides businesses owners to consider operational readiness, networks and relationships, leadership and culture, change readiness, and their ability to assist their people at work. Business owners are then tested with real-world disaster scenarios with increasingly challenging levels including a level focused on epidemic preparedness.</a:t>
            </a:r>
            <a:endParaRPr lang="en-US" sz="1000" dirty="0"/>
          </a:p>
        </p:txBody>
      </p:sp>
      <p:sp>
        <p:nvSpPr>
          <p:cNvPr id="4" name="Slide Number Placeholder 3"/>
          <p:cNvSpPr>
            <a:spLocks noGrp="1"/>
          </p:cNvSpPr>
          <p:nvPr>
            <p:ph type="sldNum" sz="quarter" idx="10"/>
          </p:nvPr>
        </p:nvSpPr>
        <p:spPr/>
        <p:txBody>
          <a:bodyPr/>
          <a:lstStyle/>
          <a:p>
            <a:fld id="{EABCE726-4458-410A-AA32-A5BD45C1BFE1}" type="slidenum">
              <a:rPr lang="en-US" smtClean="0"/>
              <a:t>5</a:t>
            </a:fld>
            <a:endParaRPr lang="en-US"/>
          </a:p>
        </p:txBody>
      </p:sp>
    </p:spTree>
    <p:extLst>
      <p:ext uri="{BB962C8B-B14F-4D97-AF65-F5344CB8AC3E}">
        <p14:creationId xmlns:p14="http://schemas.microsoft.com/office/powerpoint/2010/main" val="116947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000" dirty="0"/>
              <a:t>The mobile application utilizes interactive features, including a human-like chat  that messages with the user to gain insights to guide them on their unique journey towards resilience. This journey is enabled through Atlas’s flexible content which will tailor the content based on a users sector-specific preferences. </a:t>
            </a:r>
          </a:p>
        </p:txBody>
      </p:sp>
      <p:sp>
        <p:nvSpPr>
          <p:cNvPr id="4" name="Slide Number Placeholder 3"/>
          <p:cNvSpPr>
            <a:spLocks noGrp="1"/>
          </p:cNvSpPr>
          <p:nvPr>
            <p:ph type="sldNum" sz="quarter" idx="10"/>
          </p:nvPr>
        </p:nvSpPr>
        <p:spPr/>
        <p:txBody>
          <a:bodyPr/>
          <a:lstStyle/>
          <a:p>
            <a:fld id="{EABCE726-4458-410A-AA32-A5BD45C1BFE1}" type="slidenum">
              <a:rPr lang="en-US" smtClean="0"/>
              <a:t>6</a:t>
            </a:fld>
            <a:endParaRPr lang="en-US"/>
          </a:p>
        </p:txBody>
      </p:sp>
    </p:spTree>
    <p:extLst>
      <p:ext uri="{BB962C8B-B14F-4D97-AF65-F5344CB8AC3E}">
        <p14:creationId xmlns:p14="http://schemas.microsoft.com/office/powerpoint/2010/main" val="239107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a:solidFill>
                  <a:schemeClr val="tx1"/>
                </a:solidFill>
                <a:effectLst/>
                <a:latin typeface="+mn-lt"/>
                <a:ea typeface="+mn-ea"/>
                <a:cs typeface="+mn-cs"/>
              </a:rPr>
              <a:t>As users complete tasks (alone or alongside their employees). Atlas automatically generates a shareable ‘Crisis and Recovery Plan’ which can be used not only during disasters, but also to exercise readiness and educate staff. </a:t>
            </a:r>
            <a:endParaRPr lang="en-US" sz="1000" dirty="0"/>
          </a:p>
        </p:txBody>
      </p:sp>
      <p:sp>
        <p:nvSpPr>
          <p:cNvPr id="4" name="Slide Number Placeholder 3"/>
          <p:cNvSpPr>
            <a:spLocks noGrp="1"/>
          </p:cNvSpPr>
          <p:nvPr>
            <p:ph type="sldNum" sz="quarter" idx="10"/>
          </p:nvPr>
        </p:nvSpPr>
        <p:spPr/>
        <p:txBody>
          <a:bodyPr/>
          <a:lstStyle/>
          <a:p>
            <a:fld id="{EABCE726-4458-410A-AA32-A5BD45C1BFE1}" type="slidenum">
              <a:rPr lang="en-US" smtClean="0"/>
              <a:t>7</a:t>
            </a:fld>
            <a:endParaRPr lang="en-US"/>
          </a:p>
        </p:txBody>
      </p:sp>
    </p:spTree>
    <p:extLst>
      <p:ext uri="{BB962C8B-B14F-4D97-AF65-F5344CB8AC3E}">
        <p14:creationId xmlns:p14="http://schemas.microsoft.com/office/powerpoint/2010/main" val="72538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dirty="0"/>
              <a:t>The Business Preparedness Initiative in Uganda is made possible through the generous support of the UPS Foundation and USAID (via the complimentary Community Epidemic and Pandemic Preparedness Program)</a:t>
            </a:r>
          </a:p>
        </p:txBody>
      </p:sp>
      <p:sp>
        <p:nvSpPr>
          <p:cNvPr id="4" name="Slide Number Placeholder 3"/>
          <p:cNvSpPr>
            <a:spLocks noGrp="1"/>
          </p:cNvSpPr>
          <p:nvPr>
            <p:ph type="sldNum" sz="quarter" idx="10"/>
          </p:nvPr>
        </p:nvSpPr>
        <p:spPr/>
        <p:txBody>
          <a:bodyPr/>
          <a:lstStyle/>
          <a:p>
            <a:fld id="{EABCE726-4458-410A-AA32-A5BD45C1BFE1}" type="slidenum">
              <a:rPr lang="en-US" smtClean="0"/>
              <a:t>8</a:t>
            </a:fld>
            <a:endParaRPr lang="en-US"/>
          </a:p>
        </p:txBody>
      </p:sp>
    </p:spTree>
    <p:extLst>
      <p:ext uri="{BB962C8B-B14F-4D97-AF65-F5344CB8AC3E}">
        <p14:creationId xmlns:p14="http://schemas.microsoft.com/office/powerpoint/2010/main" val="162762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ABCE726-4458-410A-AA32-A5BD45C1BFE1}" type="slidenum">
              <a:rPr lang="en-US" smtClean="0"/>
              <a:t>9</a:t>
            </a:fld>
            <a:endParaRPr lang="en-US"/>
          </a:p>
        </p:txBody>
      </p:sp>
    </p:spTree>
    <p:extLst>
      <p:ext uri="{BB962C8B-B14F-4D97-AF65-F5344CB8AC3E}">
        <p14:creationId xmlns:p14="http://schemas.microsoft.com/office/powerpoint/2010/main" val="291099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6F5F5B-C6B1-4ECE-B7C5-96051B44D80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171500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F5F5B-C6B1-4ECE-B7C5-96051B44D80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192171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F5F5B-C6B1-4ECE-B7C5-96051B44D80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260236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F5F5B-C6B1-4ECE-B7C5-96051B44D80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66704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6F5F5B-C6B1-4ECE-B7C5-96051B44D80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221721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6F5F5B-C6B1-4ECE-B7C5-96051B44D80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276548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6F5F5B-C6B1-4ECE-B7C5-96051B44D804}"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28213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6F5F5B-C6B1-4ECE-B7C5-96051B44D804}"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370201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F5F5B-C6B1-4ECE-B7C5-96051B44D804}"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150789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6F5F5B-C6B1-4ECE-B7C5-96051B44D80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210075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6F5F5B-C6B1-4ECE-B7C5-96051B44D80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A0E43-B36D-42FB-AB11-F1CEC85B3DD3}" type="slidenum">
              <a:rPr lang="en-US" smtClean="0"/>
              <a:t>‹#›</a:t>
            </a:fld>
            <a:endParaRPr lang="en-US"/>
          </a:p>
        </p:txBody>
      </p:sp>
    </p:spTree>
    <p:extLst>
      <p:ext uri="{BB962C8B-B14F-4D97-AF65-F5344CB8AC3E}">
        <p14:creationId xmlns:p14="http://schemas.microsoft.com/office/powerpoint/2010/main" val="158026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F5F5B-C6B1-4ECE-B7C5-96051B44D804}" type="datetimeFigureOut">
              <a:rPr lang="en-US" smtClean="0"/>
              <a:t>8/28/18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A0E43-B36D-42FB-AB11-F1CEC85B3DD3}" type="slidenum">
              <a:rPr lang="en-US" smtClean="0"/>
              <a:t>‹#›</a:t>
            </a:fld>
            <a:endParaRPr lang="en-US"/>
          </a:p>
        </p:txBody>
      </p:sp>
    </p:spTree>
    <p:extLst>
      <p:ext uri="{BB962C8B-B14F-4D97-AF65-F5344CB8AC3E}">
        <p14:creationId xmlns:p14="http://schemas.microsoft.com/office/powerpoint/2010/main" val="1831631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E173A8-2C87-D647-ACC0-3E66CA064333}"/>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003201" y="1117157"/>
            <a:ext cx="3537648" cy="2741839"/>
          </a:xfrm>
          <a:prstGeom prst="rect">
            <a:avLst/>
          </a:prstGeom>
        </p:spPr>
      </p:pic>
      <p:pic>
        <p:nvPicPr>
          <p:cNvPr id="4" name="Picture 3">
            <a:extLst>
              <a:ext uri="{FF2B5EF4-FFF2-40B4-BE49-F238E27FC236}">
                <a16:creationId xmlns:a16="http://schemas.microsoft.com/office/drawing/2014/main" id="{623E5E7C-140A-44D0-85B2-3791FF86C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00" y="171862"/>
            <a:ext cx="3048922" cy="792672"/>
          </a:xfrm>
          <a:prstGeom prst="rect">
            <a:avLst/>
          </a:prstGeom>
        </p:spPr>
      </p:pic>
      <p:pic>
        <p:nvPicPr>
          <p:cNvPr id="14" name="Picture 13">
            <a:extLst>
              <a:ext uri="{FF2B5EF4-FFF2-40B4-BE49-F238E27FC236}">
                <a16:creationId xmlns:a16="http://schemas.microsoft.com/office/drawing/2014/main" id="{ED7D5EE9-4280-465F-BE6F-1375FCEE0DA5}"/>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r="7273"/>
          <a:stretch/>
        </p:blipFill>
        <p:spPr>
          <a:xfrm>
            <a:off x="3995936" y="4014730"/>
            <a:ext cx="3518653" cy="2845968"/>
          </a:xfrm>
          <a:prstGeom prst="rect">
            <a:avLst/>
          </a:prstGeom>
        </p:spPr>
      </p:pic>
      <p:sp>
        <p:nvSpPr>
          <p:cNvPr id="10" name="Rectangle 9">
            <a:extLst>
              <a:ext uri="{FF2B5EF4-FFF2-40B4-BE49-F238E27FC236}">
                <a16:creationId xmlns:a16="http://schemas.microsoft.com/office/drawing/2014/main" id="{B1BD6919-BCAB-49B9-A628-5C022746D8C4}"/>
              </a:ext>
            </a:extLst>
          </p:cNvPr>
          <p:cNvSpPr/>
          <p:nvPr/>
        </p:nvSpPr>
        <p:spPr>
          <a:xfrm>
            <a:off x="5544616" y="1586114"/>
            <a:ext cx="3599384" cy="4608512"/>
          </a:xfrm>
          <a:prstGeom prst="rect">
            <a:avLst/>
          </a:prstGeom>
          <a:solidFill>
            <a:srgbClr val="C00000">
              <a:alpha val="77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ZoneTexte 11">
            <a:extLst>
              <a:ext uri="{FF2B5EF4-FFF2-40B4-BE49-F238E27FC236}">
                <a16:creationId xmlns:a16="http://schemas.microsoft.com/office/drawing/2014/main" id="{92C0D277-E0C6-4288-8692-DC12587595C7}"/>
              </a:ext>
            </a:extLst>
          </p:cNvPr>
          <p:cNvSpPr txBox="1"/>
          <p:nvPr/>
        </p:nvSpPr>
        <p:spPr>
          <a:xfrm>
            <a:off x="5688050" y="2167505"/>
            <a:ext cx="3455950" cy="298543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3600" b="1" i="0" u="none" strike="noStrike" kern="1200" baseline="0" dirty="0">
                <a:solidFill>
                  <a:schemeClr val="bg1"/>
                </a:solidFill>
                <a:latin typeface="Arial" panose="020B0604020202020204" pitchFamily="34" charset="0"/>
                <a:cs typeface="Arial" panose="020B0604020202020204" pitchFamily="34" charset="0"/>
              </a:rPr>
              <a:t>Business Preparedness Initiative</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3600" b="1" dirty="0">
              <a:solidFill>
                <a:schemeClr val="bg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2000" b="1" dirty="0">
                <a:solidFill>
                  <a:schemeClr val="bg1"/>
                </a:solidFill>
                <a:latin typeface="Arial" panose="020B0604020202020204" pitchFamily="34" charset="0"/>
                <a:cs typeface="Arial" panose="020B0604020202020204" pitchFamily="34" charset="0"/>
              </a:rPr>
              <a:t>August 2018</a:t>
            </a:r>
            <a:endParaRPr lang="en-GB" sz="1400" b="1" dirty="0">
              <a:solidFill>
                <a:schemeClr val="bg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2400" b="1" baseline="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739A770-0AB9-C047-A8CB-2CDAEB795AD0}"/>
              </a:ext>
            </a:extLst>
          </p:cNvPr>
          <p:cNvPicPr>
            <a:picLocks noChangeAspect="1"/>
          </p:cNvPicPr>
          <p:nvPr/>
        </p:nvPicPr>
        <p:blipFill>
          <a:blip r:embed="rId6"/>
          <a:stretch>
            <a:fillRect/>
          </a:stretch>
        </p:blipFill>
        <p:spPr>
          <a:xfrm>
            <a:off x="7704420" y="32380"/>
            <a:ext cx="1403503" cy="1305012"/>
          </a:xfrm>
          <a:prstGeom prst="rect">
            <a:avLst/>
          </a:prstGeom>
        </p:spPr>
      </p:pic>
      <p:pic>
        <p:nvPicPr>
          <p:cNvPr id="3" name="Picture 2">
            <a:extLst>
              <a:ext uri="{FF2B5EF4-FFF2-40B4-BE49-F238E27FC236}">
                <a16:creationId xmlns:a16="http://schemas.microsoft.com/office/drawing/2014/main" id="{0D3EEFB7-04B3-674D-8A2F-C90B5824CCDF}"/>
              </a:ext>
            </a:extLst>
          </p:cNvPr>
          <p:cNvPicPr>
            <a:picLocks noChangeAspect="1"/>
          </p:cNvPicPr>
          <p:nvPr/>
        </p:nvPicPr>
        <p:blipFill rotWithShape="1">
          <a:blip r:embed="rId7">
            <a:extLst>
              <a:ext uri="{BEBA8EAE-BF5A-486C-A8C5-ECC9F3942E4B}">
                <a14:imgProps xmlns:a14="http://schemas.microsoft.com/office/drawing/2010/main">
                  <a14:imgLayer>
                    <a14:imgEffect>
                      <a14:saturation sat="0"/>
                    </a14:imgEffect>
                  </a14:imgLayer>
                </a14:imgProps>
              </a:ext>
            </a:extLst>
          </a:blip>
          <a:srcRect l="4216"/>
          <a:stretch/>
        </p:blipFill>
        <p:spPr>
          <a:xfrm>
            <a:off x="-1" y="4015254"/>
            <a:ext cx="3827477" cy="2842746"/>
          </a:xfrm>
          <a:prstGeom prst="rect">
            <a:avLst/>
          </a:prstGeom>
        </p:spPr>
      </p:pic>
      <p:pic>
        <p:nvPicPr>
          <p:cNvPr id="5" name="Picture 4">
            <a:extLst>
              <a:ext uri="{FF2B5EF4-FFF2-40B4-BE49-F238E27FC236}">
                <a16:creationId xmlns:a16="http://schemas.microsoft.com/office/drawing/2014/main" id="{710A0BD3-F1BF-9746-939F-1FF8F1CBB1A6}"/>
              </a:ext>
            </a:extLst>
          </p:cNvPr>
          <p:cNvPicPr>
            <a:picLocks noChangeAspect="1"/>
          </p:cNvPicPr>
          <p:nvPr/>
        </p:nvPicPr>
        <p:blipFill rotWithShape="1">
          <a:blip r:embed="rId8">
            <a:extLst>
              <a:ext uri="{BEBA8EAE-BF5A-486C-A8C5-ECC9F3942E4B}">
                <a14:imgProps xmlns:a14="http://schemas.microsoft.com/office/drawing/2010/main">
                  <a14:imgLayer>
                    <a14:imgEffect>
                      <a14:saturation sat="0"/>
                    </a14:imgEffect>
                  </a14:imgLayer>
                </a14:imgProps>
              </a:ext>
            </a:extLst>
          </a:blip>
          <a:srcRect l="2722" t="14296" r="18168" b="8726"/>
          <a:stretch/>
        </p:blipFill>
        <p:spPr>
          <a:xfrm>
            <a:off x="-30996" y="1100874"/>
            <a:ext cx="3859767" cy="2785406"/>
          </a:xfrm>
          <a:prstGeom prst="rect">
            <a:avLst/>
          </a:prstGeom>
        </p:spPr>
      </p:pic>
    </p:spTree>
    <p:extLst>
      <p:ext uri="{BB962C8B-B14F-4D97-AF65-F5344CB8AC3E}">
        <p14:creationId xmlns:p14="http://schemas.microsoft.com/office/powerpoint/2010/main" val="36571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433388-9159-410B-BFC6-EEBA195FA248}"/>
              </a:ext>
            </a:extLst>
          </p:cNvPr>
          <p:cNvSpPr/>
          <p:nvPr/>
        </p:nvSpPr>
        <p:spPr>
          <a:xfrm>
            <a:off x="5669110" y="480060"/>
            <a:ext cx="3135249" cy="278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D5F984-F1BA-4721-A315-CC8C347C502C}"/>
              </a:ext>
            </a:extLst>
          </p:cNvPr>
          <p:cNvSpPr/>
          <p:nvPr/>
        </p:nvSpPr>
        <p:spPr>
          <a:xfrm>
            <a:off x="5669110" y="3635719"/>
            <a:ext cx="3135249" cy="278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505F77-E853-4C8F-BF72-98416835506A}"/>
              </a:ext>
            </a:extLst>
          </p:cNvPr>
          <p:cNvSpPr/>
          <p:nvPr/>
        </p:nvSpPr>
        <p:spPr>
          <a:xfrm>
            <a:off x="352698" y="480060"/>
            <a:ext cx="5046724"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393035-2080-488F-B038-D362B55F122B}"/>
              </a:ext>
            </a:extLst>
          </p:cNvPr>
          <p:cNvSpPr txBox="1"/>
          <p:nvPr/>
        </p:nvSpPr>
        <p:spPr>
          <a:xfrm>
            <a:off x="352698" y="1189768"/>
            <a:ext cx="5046724"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lumMod val="50000"/>
                  </a:schemeClr>
                </a:solidFill>
                <a:latin typeface="Arial" panose="020B0604020202020204" pitchFamily="34" charset="0"/>
                <a:cs typeface="Arial" panose="020B0604020202020204" pitchFamily="34" charset="0"/>
              </a:rPr>
              <a:t>Multi-stakeholder working groups</a:t>
            </a:r>
          </a:p>
          <a:p>
            <a:pPr marL="285750" indent="-285750">
              <a:buFont typeface="Arial" panose="020B0604020202020204" pitchFamily="34" charset="0"/>
              <a:buChar char="•"/>
            </a:pPr>
            <a:endParaRPr lang="en-US" sz="3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chemeClr val="bg1">
                    <a:lumMod val="50000"/>
                  </a:schemeClr>
                </a:solidFill>
                <a:latin typeface="Arial" panose="020B0604020202020204" pitchFamily="34" charset="0"/>
                <a:cs typeface="Arial" panose="020B0604020202020204" pitchFamily="34" charset="0"/>
              </a:rPr>
              <a:t>Challenge the status quo</a:t>
            </a:r>
          </a:p>
          <a:p>
            <a:pPr marL="285750" indent="-285750">
              <a:buFont typeface="Arial" panose="020B0604020202020204" pitchFamily="34" charset="0"/>
              <a:buChar char="•"/>
            </a:pPr>
            <a:endParaRPr lang="en-US" sz="3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chemeClr val="bg1">
                    <a:lumMod val="50000"/>
                  </a:schemeClr>
                </a:solidFill>
                <a:latin typeface="Arial" panose="020B0604020202020204" pitchFamily="34" charset="0"/>
                <a:cs typeface="Arial" panose="020B0604020202020204" pitchFamily="34" charset="0"/>
              </a:rPr>
              <a:t>Rapid prototyping</a:t>
            </a:r>
          </a:p>
          <a:p>
            <a:pPr marL="285750" indent="-285750">
              <a:buFont typeface="Arial" panose="020B0604020202020204" pitchFamily="34" charset="0"/>
              <a:buChar char="•"/>
            </a:pPr>
            <a:endParaRPr lang="en-US" sz="3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chemeClr val="bg1">
                    <a:lumMod val="50000"/>
                  </a:schemeClr>
                </a:solidFill>
                <a:latin typeface="Arial" panose="020B0604020202020204" pitchFamily="34" charset="0"/>
                <a:cs typeface="Arial" panose="020B0604020202020204" pitchFamily="34" charset="0"/>
              </a:rPr>
              <a:t>Researched-based dimensions of resilience</a:t>
            </a:r>
          </a:p>
        </p:txBody>
      </p:sp>
      <p:pic>
        <p:nvPicPr>
          <p:cNvPr id="3" name="Picture 2">
            <a:extLst>
              <a:ext uri="{FF2B5EF4-FFF2-40B4-BE49-F238E27FC236}">
                <a16:creationId xmlns:a16="http://schemas.microsoft.com/office/drawing/2014/main" id="{C3824DA5-85FD-42EE-B5E2-8FFA703626E6}"/>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2408" t="17349" r="61747" b="69082"/>
          <a:stretch/>
        </p:blipFill>
        <p:spPr>
          <a:xfrm>
            <a:off x="6268279" y="724478"/>
            <a:ext cx="1831584" cy="2217506"/>
          </a:xfrm>
          <a:prstGeom prst="rect">
            <a:avLst/>
          </a:prstGeom>
        </p:spPr>
      </p:pic>
      <p:pic>
        <p:nvPicPr>
          <p:cNvPr id="9" name="Picture 8">
            <a:extLst>
              <a:ext uri="{FF2B5EF4-FFF2-40B4-BE49-F238E27FC236}">
                <a16:creationId xmlns:a16="http://schemas.microsoft.com/office/drawing/2014/main" id="{C986236C-72F3-4C64-984B-DB19E4E97335}"/>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13666" t="12947" r="63113" b="71208"/>
          <a:stretch/>
        </p:blipFill>
        <p:spPr>
          <a:xfrm>
            <a:off x="6097046" y="3943077"/>
            <a:ext cx="2291579" cy="2210699"/>
          </a:xfrm>
          <a:prstGeom prst="rect">
            <a:avLst/>
          </a:prstGeom>
        </p:spPr>
      </p:pic>
    </p:spTree>
    <p:extLst>
      <p:ext uri="{BB962C8B-B14F-4D97-AF65-F5344CB8AC3E}">
        <p14:creationId xmlns:p14="http://schemas.microsoft.com/office/powerpoint/2010/main" val="242743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40F20-AA7E-4706-9D71-DA44AC88868D}"/>
              </a:ext>
            </a:extLst>
          </p:cNvPr>
          <p:cNvSpPr/>
          <p:nvPr/>
        </p:nvSpPr>
        <p:spPr>
          <a:xfrm>
            <a:off x="345998" y="480060"/>
            <a:ext cx="3135249" cy="278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0D2BF3-B487-493C-91C0-D844CE415C03}"/>
              </a:ext>
            </a:extLst>
          </p:cNvPr>
          <p:cNvSpPr/>
          <p:nvPr/>
        </p:nvSpPr>
        <p:spPr>
          <a:xfrm>
            <a:off x="345998" y="3635719"/>
            <a:ext cx="3135249" cy="278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B8937E-2BD4-49F4-8233-C89357E9E329}"/>
              </a:ext>
            </a:extLst>
          </p:cNvPr>
          <p:cNvSpPr/>
          <p:nvPr/>
        </p:nvSpPr>
        <p:spPr>
          <a:xfrm>
            <a:off x="3757635" y="480060"/>
            <a:ext cx="5046724"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8" descr="Store">
            <a:extLst>
              <a:ext uri="{FF2B5EF4-FFF2-40B4-BE49-F238E27FC236}">
                <a16:creationId xmlns:a16="http://schemas.microsoft.com/office/drawing/2014/main" id="{F7B99D07-8EDC-4FA1-999F-61E62A22BF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86" y="687877"/>
            <a:ext cx="2580257" cy="2580257"/>
          </a:xfrm>
          <a:prstGeom prst="rect">
            <a:avLst/>
          </a:prstGeom>
        </p:spPr>
      </p:pic>
      <p:pic>
        <p:nvPicPr>
          <p:cNvPr id="8" name="Graphic 10" descr="City">
            <a:extLst>
              <a:ext uri="{FF2B5EF4-FFF2-40B4-BE49-F238E27FC236}">
                <a16:creationId xmlns:a16="http://schemas.microsoft.com/office/drawing/2014/main" id="{DC6E56E5-7FFE-4E96-8856-DF8666D233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700" y="3748194"/>
            <a:ext cx="2471631" cy="2471631"/>
          </a:xfrm>
          <a:prstGeom prst="rect">
            <a:avLst/>
          </a:prstGeom>
        </p:spPr>
      </p:pic>
      <p:graphicFrame>
        <p:nvGraphicFramePr>
          <p:cNvPr id="9" name="Chart 8">
            <a:extLst>
              <a:ext uri="{FF2B5EF4-FFF2-40B4-BE49-F238E27FC236}">
                <a16:creationId xmlns:a16="http://schemas.microsoft.com/office/drawing/2014/main" id="{41F8A673-E06E-4286-8CE4-1A84E7796D5A}"/>
              </a:ext>
            </a:extLst>
          </p:cNvPr>
          <p:cNvGraphicFramePr>
            <a:graphicFrameLocks/>
          </p:cNvGraphicFramePr>
          <p:nvPr>
            <p:extLst>
              <p:ext uri="{D42A27DB-BD31-4B8C-83A1-F6EECF244321}">
                <p14:modId xmlns:p14="http://schemas.microsoft.com/office/powerpoint/2010/main" val="2062090650"/>
              </p:ext>
            </p:extLst>
          </p:nvPr>
        </p:nvGraphicFramePr>
        <p:xfrm>
          <a:off x="3291097" y="1338666"/>
          <a:ext cx="5967273" cy="3858935"/>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BA4254DF-7F69-47B9-AFB6-68A3B529EB16}"/>
              </a:ext>
            </a:extLst>
          </p:cNvPr>
          <p:cNvSpPr txBox="1"/>
          <p:nvPr/>
        </p:nvSpPr>
        <p:spPr>
          <a:xfrm>
            <a:off x="3757635" y="5756125"/>
            <a:ext cx="5034198" cy="430887"/>
          </a:xfrm>
          <a:prstGeom prst="rect">
            <a:avLst/>
          </a:prstGeom>
          <a:noFill/>
        </p:spPr>
        <p:txBody>
          <a:bodyPr wrap="square" rtlCol="0">
            <a:spAutoFit/>
          </a:bodyPr>
          <a:lstStyle/>
          <a:p>
            <a:pPr algn="ctr"/>
            <a:r>
              <a:rPr lang="en-US" sz="1100" i="1" dirty="0">
                <a:solidFill>
                  <a:schemeClr val="tx1">
                    <a:lumMod val="50000"/>
                    <a:lumOff val="50000"/>
                  </a:schemeClr>
                </a:solidFill>
                <a:latin typeface="Arial" panose="020B0604020202020204" pitchFamily="34" charset="0"/>
                <a:cs typeface="Arial" panose="020B0604020202020204" pitchFamily="34" charset="0"/>
              </a:rPr>
              <a:t>Combined data from country studies: “Strengthening the Disaster Resilience of Small and Medium Enterprises in Asia” Project</a:t>
            </a:r>
          </a:p>
        </p:txBody>
      </p:sp>
    </p:spTree>
    <p:extLst>
      <p:ext uri="{BB962C8B-B14F-4D97-AF65-F5344CB8AC3E}">
        <p14:creationId xmlns:p14="http://schemas.microsoft.com/office/powerpoint/2010/main" val="210873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E58393-6F13-4094-AB11-41C160150FEA}"/>
              </a:ext>
            </a:extLst>
          </p:cNvPr>
          <p:cNvSpPr/>
          <p:nvPr/>
        </p:nvSpPr>
        <p:spPr>
          <a:xfrm>
            <a:off x="3755471" y="480059"/>
            <a:ext cx="5046724"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555008-C6C5-4937-BD7A-CA372FF50878}"/>
              </a:ext>
            </a:extLst>
          </p:cNvPr>
          <p:cNvSpPr txBox="1"/>
          <p:nvPr/>
        </p:nvSpPr>
        <p:spPr>
          <a:xfrm>
            <a:off x="3487946" y="1066656"/>
            <a:ext cx="5046724" cy="4832092"/>
          </a:xfrm>
          <a:prstGeom prst="rect">
            <a:avLst/>
          </a:prstGeom>
          <a:noFill/>
        </p:spPr>
        <p:txBody>
          <a:bodyPr wrap="square" rtlCol="0">
            <a:spAutoFit/>
          </a:bodyPr>
          <a:lstStyle/>
          <a:p>
            <a:pPr marL="628650" lvl="1" indent="-17145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Business Workshops </a:t>
            </a:r>
            <a:r>
              <a:rPr lang="en-US" sz="2400" dirty="0">
                <a:solidFill>
                  <a:schemeClr val="bg1">
                    <a:lumMod val="50000"/>
                  </a:schemeClr>
                </a:solidFill>
                <a:latin typeface="Arial" panose="020B0604020202020204" pitchFamily="34" charset="0"/>
                <a:cs typeface="Arial" panose="020B0604020202020204" pitchFamily="34" charset="0"/>
              </a:rPr>
              <a:t>for business owners and managers to gain key information through concise 4.5 hour interactions.</a:t>
            </a:r>
          </a:p>
          <a:p>
            <a:pPr lvl="1"/>
            <a:endParaRPr lang="en-US" sz="2800" dirty="0">
              <a:solidFill>
                <a:schemeClr val="bg1">
                  <a:lumMod val="50000"/>
                </a:schemeClr>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Volunteer visits </a:t>
            </a:r>
            <a:r>
              <a:rPr lang="en-US" sz="2400" dirty="0">
                <a:solidFill>
                  <a:schemeClr val="bg1">
                    <a:lumMod val="50000"/>
                  </a:schemeClr>
                </a:solidFill>
                <a:latin typeface="Arial" panose="020B0604020202020204" pitchFamily="34" charset="0"/>
                <a:cs typeface="Arial" panose="020B0604020202020204" pitchFamily="34" charset="0"/>
              </a:rPr>
              <a:t>to share key messages on business continuity &amp; resilience</a:t>
            </a:r>
          </a:p>
          <a:p>
            <a:pPr marL="628650" lvl="1" indent="-171450">
              <a:buFont typeface="Arial" panose="020B0604020202020204" pitchFamily="34" charset="0"/>
              <a:buChar char="•"/>
            </a:pPr>
            <a:endParaRPr lang="en-US" sz="2400" dirty="0">
              <a:solidFill>
                <a:schemeClr val="bg1">
                  <a:lumMod val="50000"/>
                </a:schemeClr>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Atlas Ready for Business App</a:t>
            </a:r>
          </a:p>
        </p:txBody>
      </p:sp>
      <p:sp>
        <p:nvSpPr>
          <p:cNvPr id="11" name="Rectangle 10">
            <a:extLst>
              <a:ext uri="{FF2B5EF4-FFF2-40B4-BE49-F238E27FC236}">
                <a16:creationId xmlns:a16="http://schemas.microsoft.com/office/drawing/2014/main" id="{F2A2B880-3C69-4087-B665-072FC0348B98}"/>
              </a:ext>
            </a:extLst>
          </p:cNvPr>
          <p:cNvSpPr/>
          <p:nvPr/>
        </p:nvSpPr>
        <p:spPr>
          <a:xfrm>
            <a:off x="352698" y="480059"/>
            <a:ext cx="3135249"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998515B-A067-4303-BA62-3A26A1C1E118}"/>
              </a:ext>
            </a:extLst>
          </p:cNvPr>
          <p:cNvSpPr txBox="1"/>
          <p:nvPr/>
        </p:nvSpPr>
        <p:spPr>
          <a:xfrm>
            <a:off x="472087" y="2583299"/>
            <a:ext cx="2896470" cy="1446550"/>
          </a:xfrm>
          <a:prstGeom prst="rect">
            <a:avLst/>
          </a:prstGeom>
          <a:noFill/>
        </p:spPr>
        <p:txBody>
          <a:bodyPr wrap="square" rtlCol="0" anchor="ctr">
            <a:spAutoFit/>
          </a:bodyPr>
          <a:lstStyle/>
          <a:p>
            <a:pPr algn="ctr"/>
            <a:r>
              <a:rPr lang="en-US" sz="4400" dirty="0">
                <a:solidFill>
                  <a:schemeClr val="bg1">
                    <a:lumMod val="50000"/>
                  </a:schemeClr>
                </a:solidFill>
                <a:latin typeface="Arial" panose="020B0604020202020204" pitchFamily="34" charset="0"/>
                <a:cs typeface="Arial" panose="020B0604020202020204" pitchFamily="34" charset="0"/>
              </a:rPr>
              <a:t>BPI Offerings</a:t>
            </a:r>
          </a:p>
        </p:txBody>
      </p:sp>
    </p:spTree>
    <p:extLst>
      <p:ext uri="{BB962C8B-B14F-4D97-AF65-F5344CB8AC3E}">
        <p14:creationId xmlns:p14="http://schemas.microsoft.com/office/powerpoint/2010/main" val="233854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2825DF-3949-433F-B7CA-ED14B602AAF8}"/>
              </a:ext>
            </a:extLst>
          </p:cNvPr>
          <p:cNvSpPr/>
          <p:nvPr/>
        </p:nvSpPr>
        <p:spPr>
          <a:xfrm>
            <a:off x="367469" y="529839"/>
            <a:ext cx="8417608" cy="5913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5D4E81-18DA-4BB5-99C0-BE44D23DE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03" y="1384183"/>
            <a:ext cx="8407573" cy="4098692"/>
          </a:xfrm>
          <a:prstGeom prst="rect">
            <a:avLst/>
          </a:prstGeom>
        </p:spPr>
      </p:pic>
      <p:pic>
        <p:nvPicPr>
          <p:cNvPr id="3" name="Picture 2">
            <a:extLst>
              <a:ext uri="{FF2B5EF4-FFF2-40B4-BE49-F238E27FC236}">
                <a16:creationId xmlns:a16="http://schemas.microsoft.com/office/drawing/2014/main" id="{F8D62B23-4186-4C68-8C7A-585E0E84318A}"/>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8218" t="3783" r="63645" b="44820"/>
          <a:stretch/>
        </p:blipFill>
        <p:spPr>
          <a:xfrm>
            <a:off x="7963021" y="5618747"/>
            <a:ext cx="696909" cy="824782"/>
          </a:xfrm>
          <a:prstGeom prst="rect">
            <a:avLst/>
          </a:prstGeom>
        </p:spPr>
      </p:pic>
      <p:pic>
        <p:nvPicPr>
          <p:cNvPr id="7" name="Picture 6">
            <a:extLst>
              <a:ext uri="{FF2B5EF4-FFF2-40B4-BE49-F238E27FC236}">
                <a16:creationId xmlns:a16="http://schemas.microsoft.com/office/drawing/2014/main" id="{9E8C5399-55CE-4AC2-82A4-237E97C1567E}"/>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411" t="2589" r="81616" b="49601"/>
          <a:stretch/>
        </p:blipFill>
        <p:spPr>
          <a:xfrm>
            <a:off x="7241125" y="5594239"/>
            <a:ext cx="721896" cy="849290"/>
          </a:xfrm>
          <a:prstGeom prst="rect">
            <a:avLst/>
          </a:prstGeom>
        </p:spPr>
      </p:pic>
    </p:spTree>
    <p:extLst>
      <p:ext uri="{BB962C8B-B14F-4D97-AF65-F5344CB8AC3E}">
        <p14:creationId xmlns:p14="http://schemas.microsoft.com/office/powerpoint/2010/main" val="74258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F55E57-301F-480C-8E26-84901F79FF1A}"/>
              </a:ext>
            </a:extLst>
          </p:cNvPr>
          <p:cNvSpPr/>
          <p:nvPr/>
        </p:nvSpPr>
        <p:spPr>
          <a:xfrm>
            <a:off x="4708464" y="480060"/>
            <a:ext cx="4095895"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4D3E98-8067-49DB-9031-F396F916997A}"/>
              </a:ext>
            </a:extLst>
          </p:cNvPr>
          <p:cNvSpPr/>
          <p:nvPr/>
        </p:nvSpPr>
        <p:spPr>
          <a:xfrm>
            <a:off x="393052" y="480060"/>
            <a:ext cx="3957782"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84BDE7-C367-4154-AC9C-244DFEB28E78}"/>
              </a:ext>
            </a:extLst>
          </p:cNvPr>
          <p:cNvPicPr>
            <a:picLocks noChangeAspect="1"/>
          </p:cNvPicPr>
          <p:nvPr/>
        </p:nvPicPr>
        <p:blipFill rotWithShape="1">
          <a:blip r:embed="rId3">
            <a:extLst>
              <a:ext uri="{28A0092B-C50C-407E-A947-70E740481C1C}">
                <a14:useLocalDpi xmlns:a14="http://schemas.microsoft.com/office/drawing/2010/main" val="0"/>
              </a:ext>
            </a:extLst>
          </a:blip>
          <a:srcRect t="3508"/>
          <a:stretch/>
        </p:blipFill>
        <p:spPr>
          <a:xfrm>
            <a:off x="766261" y="705495"/>
            <a:ext cx="3228223" cy="5537692"/>
          </a:xfrm>
          <a:prstGeom prst="rect">
            <a:avLst/>
          </a:prstGeom>
        </p:spPr>
      </p:pic>
      <p:pic>
        <p:nvPicPr>
          <p:cNvPr id="9" name="Picture 8">
            <a:extLst>
              <a:ext uri="{FF2B5EF4-FFF2-40B4-BE49-F238E27FC236}">
                <a16:creationId xmlns:a16="http://schemas.microsoft.com/office/drawing/2014/main" id="{E65B3857-6562-43C4-91CB-58BF18E403A0}"/>
              </a:ext>
            </a:extLst>
          </p:cNvPr>
          <p:cNvPicPr>
            <a:picLocks noChangeAspect="1"/>
          </p:cNvPicPr>
          <p:nvPr/>
        </p:nvPicPr>
        <p:blipFill rotWithShape="1">
          <a:blip r:embed="rId4">
            <a:extLst>
              <a:ext uri="{28A0092B-C50C-407E-A947-70E740481C1C}">
                <a14:useLocalDpi xmlns:a14="http://schemas.microsoft.com/office/drawing/2010/main" val="0"/>
              </a:ext>
            </a:extLst>
          </a:blip>
          <a:srcRect t="4053"/>
          <a:stretch/>
        </p:blipFill>
        <p:spPr>
          <a:xfrm>
            <a:off x="5116357" y="705495"/>
            <a:ext cx="3246522" cy="5537692"/>
          </a:xfrm>
          <a:prstGeom prst="rect">
            <a:avLst/>
          </a:prstGeom>
        </p:spPr>
      </p:pic>
    </p:spTree>
    <p:extLst>
      <p:ext uri="{BB962C8B-B14F-4D97-AF65-F5344CB8AC3E}">
        <p14:creationId xmlns:p14="http://schemas.microsoft.com/office/powerpoint/2010/main" val="115321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106F77-08A3-40B9-A9C4-5306520FDB31}"/>
              </a:ext>
            </a:extLst>
          </p:cNvPr>
          <p:cNvSpPr/>
          <p:nvPr/>
        </p:nvSpPr>
        <p:spPr>
          <a:xfrm>
            <a:off x="4708464" y="480060"/>
            <a:ext cx="4095895"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D55120-202C-4298-8AA6-AB785FA4650A}"/>
              </a:ext>
            </a:extLst>
          </p:cNvPr>
          <p:cNvSpPr/>
          <p:nvPr/>
        </p:nvSpPr>
        <p:spPr>
          <a:xfrm>
            <a:off x="393052" y="480060"/>
            <a:ext cx="3957782"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9C52CA7-F2EF-4BB1-B98E-1A8E69ECA5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45"/>
          <a:stretch/>
        </p:blipFill>
        <p:spPr>
          <a:xfrm>
            <a:off x="5135225" y="725896"/>
            <a:ext cx="3242371" cy="5502247"/>
          </a:xfrm>
          <a:prstGeom prst="rect">
            <a:avLst/>
          </a:prstGeom>
        </p:spPr>
      </p:pic>
      <p:pic>
        <p:nvPicPr>
          <p:cNvPr id="16" name="Picture 15">
            <a:extLst>
              <a:ext uri="{FF2B5EF4-FFF2-40B4-BE49-F238E27FC236}">
                <a16:creationId xmlns:a16="http://schemas.microsoft.com/office/drawing/2014/main" id="{B0C9CBD7-D52E-4B19-AD13-C0135CDCFC97}"/>
              </a:ext>
            </a:extLst>
          </p:cNvPr>
          <p:cNvPicPr>
            <a:picLocks noChangeAspect="1"/>
          </p:cNvPicPr>
          <p:nvPr/>
        </p:nvPicPr>
        <p:blipFill rotWithShape="1">
          <a:blip r:embed="rId4">
            <a:extLst>
              <a:ext uri="{28A0092B-C50C-407E-A947-70E740481C1C}">
                <a14:useLocalDpi xmlns:a14="http://schemas.microsoft.com/office/drawing/2010/main" val="0"/>
              </a:ext>
            </a:extLst>
          </a:blip>
          <a:srcRect t="4301"/>
          <a:stretch/>
        </p:blipFill>
        <p:spPr>
          <a:xfrm>
            <a:off x="750757" y="725896"/>
            <a:ext cx="3242371" cy="5516758"/>
          </a:xfrm>
          <a:prstGeom prst="rect">
            <a:avLst/>
          </a:prstGeom>
        </p:spPr>
      </p:pic>
    </p:spTree>
    <p:extLst>
      <p:ext uri="{BB962C8B-B14F-4D97-AF65-F5344CB8AC3E}">
        <p14:creationId xmlns:p14="http://schemas.microsoft.com/office/powerpoint/2010/main" val="383201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106F77-08A3-40B9-A9C4-5306520FDB31}"/>
              </a:ext>
            </a:extLst>
          </p:cNvPr>
          <p:cNvSpPr/>
          <p:nvPr/>
        </p:nvSpPr>
        <p:spPr>
          <a:xfrm>
            <a:off x="4708464" y="480060"/>
            <a:ext cx="4095895"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D55120-202C-4298-8AA6-AB785FA4650A}"/>
              </a:ext>
            </a:extLst>
          </p:cNvPr>
          <p:cNvSpPr/>
          <p:nvPr/>
        </p:nvSpPr>
        <p:spPr>
          <a:xfrm>
            <a:off x="393052" y="480060"/>
            <a:ext cx="3957782"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EE663D-332E-4469-9C39-4129B240FD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23"/>
          <a:stretch/>
        </p:blipFill>
        <p:spPr>
          <a:xfrm>
            <a:off x="830179" y="808103"/>
            <a:ext cx="3077453" cy="5283724"/>
          </a:xfrm>
          <a:prstGeom prst="rect">
            <a:avLst/>
          </a:prstGeom>
        </p:spPr>
      </p:pic>
      <p:pic>
        <p:nvPicPr>
          <p:cNvPr id="10" name="Picture 9">
            <a:extLst>
              <a:ext uri="{FF2B5EF4-FFF2-40B4-BE49-F238E27FC236}">
                <a16:creationId xmlns:a16="http://schemas.microsoft.com/office/drawing/2014/main" id="{0B241B20-AFEE-4CF3-B490-6A7573B3F0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379"/>
          <a:stretch/>
        </p:blipFill>
        <p:spPr>
          <a:xfrm>
            <a:off x="5272780" y="808103"/>
            <a:ext cx="3108211" cy="5283724"/>
          </a:xfrm>
          <a:prstGeom prst="rect">
            <a:avLst/>
          </a:prstGeom>
        </p:spPr>
      </p:pic>
    </p:spTree>
    <p:extLst>
      <p:ext uri="{BB962C8B-B14F-4D97-AF65-F5344CB8AC3E}">
        <p14:creationId xmlns:p14="http://schemas.microsoft.com/office/powerpoint/2010/main" val="80850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A1EEFD-3C2A-4F55-9324-0C82037626D1}"/>
              </a:ext>
            </a:extLst>
          </p:cNvPr>
          <p:cNvSpPr/>
          <p:nvPr/>
        </p:nvSpPr>
        <p:spPr>
          <a:xfrm>
            <a:off x="3755471" y="480059"/>
            <a:ext cx="5046724"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824431-1118-460A-8E50-09A65500F8E1}"/>
              </a:ext>
            </a:extLst>
          </p:cNvPr>
          <p:cNvSpPr/>
          <p:nvPr/>
        </p:nvSpPr>
        <p:spPr>
          <a:xfrm>
            <a:off x="352698" y="480059"/>
            <a:ext cx="3135249" cy="594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D922D9-EE9A-4818-9003-2868C6440B81}"/>
              </a:ext>
            </a:extLst>
          </p:cNvPr>
          <p:cNvSpPr txBox="1"/>
          <p:nvPr/>
        </p:nvSpPr>
        <p:spPr>
          <a:xfrm>
            <a:off x="481006" y="2412002"/>
            <a:ext cx="2757529" cy="2123658"/>
          </a:xfrm>
          <a:prstGeom prst="rect">
            <a:avLst/>
          </a:prstGeom>
          <a:noFill/>
        </p:spPr>
        <p:txBody>
          <a:bodyPr wrap="square" rtlCol="0">
            <a:spAutoFit/>
          </a:bodyPr>
          <a:lstStyle/>
          <a:p>
            <a:pPr algn="ctr"/>
            <a:r>
              <a:rPr lang="en-US" sz="4400" dirty="0">
                <a:solidFill>
                  <a:schemeClr val="bg1">
                    <a:lumMod val="50000"/>
                  </a:schemeClr>
                </a:solidFill>
                <a:latin typeface="Arial" panose="020B0604020202020204" pitchFamily="34" charset="0"/>
                <a:cs typeface="Arial" panose="020B0604020202020204" pitchFamily="34" charset="0"/>
              </a:rPr>
              <a:t>Thanks </a:t>
            </a:r>
          </a:p>
          <a:p>
            <a:pPr algn="ctr"/>
            <a:r>
              <a:rPr lang="en-US" sz="4400" dirty="0">
                <a:solidFill>
                  <a:schemeClr val="bg1">
                    <a:lumMod val="50000"/>
                  </a:schemeClr>
                </a:solidFill>
                <a:latin typeface="Arial" panose="020B0604020202020204" pitchFamily="34" charset="0"/>
                <a:cs typeface="Arial" panose="020B0604020202020204" pitchFamily="34" charset="0"/>
              </a:rPr>
              <a:t>to our funders</a:t>
            </a:r>
          </a:p>
        </p:txBody>
      </p:sp>
      <p:pic>
        <p:nvPicPr>
          <p:cNvPr id="2" name="Picture 1">
            <a:extLst>
              <a:ext uri="{FF2B5EF4-FFF2-40B4-BE49-F238E27FC236}">
                <a16:creationId xmlns:a16="http://schemas.microsoft.com/office/drawing/2014/main" id="{364BF956-958A-2A43-9A19-7A8FF7B23B70}"/>
              </a:ext>
            </a:extLst>
          </p:cNvPr>
          <p:cNvPicPr>
            <a:picLocks noChangeAspect="1"/>
          </p:cNvPicPr>
          <p:nvPr/>
        </p:nvPicPr>
        <p:blipFill>
          <a:blip r:embed="rId3"/>
          <a:stretch>
            <a:fillRect/>
          </a:stretch>
        </p:blipFill>
        <p:spPr>
          <a:xfrm>
            <a:off x="4317883" y="3859076"/>
            <a:ext cx="3871977" cy="1178714"/>
          </a:xfrm>
          <a:prstGeom prst="rect">
            <a:avLst/>
          </a:prstGeom>
        </p:spPr>
      </p:pic>
      <p:pic>
        <p:nvPicPr>
          <p:cNvPr id="4" name="Graphic 3">
            <a:extLst>
              <a:ext uri="{FF2B5EF4-FFF2-40B4-BE49-F238E27FC236}">
                <a16:creationId xmlns:a16="http://schemas.microsoft.com/office/drawing/2014/main" id="{60DA2AC4-BE67-974D-BD06-74DF43A1BC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5008" y="1495145"/>
            <a:ext cx="1553732" cy="1905329"/>
          </a:xfrm>
          <a:prstGeom prst="rect">
            <a:avLst/>
          </a:prstGeom>
        </p:spPr>
      </p:pic>
    </p:spTree>
    <p:extLst>
      <p:ext uri="{BB962C8B-B14F-4D97-AF65-F5344CB8AC3E}">
        <p14:creationId xmlns:p14="http://schemas.microsoft.com/office/powerpoint/2010/main" val="391563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E173A8-2C87-D647-ACC0-3E66CA064333}"/>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003201" y="1117157"/>
            <a:ext cx="3537648" cy="2741839"/>
          </a:xfrm>
          <a:prstGeom prst="rect">
            <a:avLst/>
          </a:prstGeom>
        </p:spPr>
      </p:pic>
      <p:pic>
        <p:nvPicPr>
          <p:cNvPr id="4" name="Picture 3">
            <a:extLst>
              <a:ext uri="{FF2B5EF4-FFF2-40B4-BE49-F238E27FC236}">
                <a16:creationId xmlns:a16="http://schemas.microsoft.com/office/drawing/2014/main" id="{623E5E7C-140A-44D0-85B2-3791FF86C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00" y="171862"/>
            <a:ext cx="3048922" cy="792672"/>
          </a:xfrm>
          <a:prstGeom prst="rect">
            <a:avLst/>
          </a:prstGeom>
        </p:spPr>
      </p:pic>
      <p:pic>
        <p:nvPicPr>
          <p:cNvPr id="14" name="Picture 13">
            <a:extLst>
              <a:ext uri="{FF2B5EF4-FFF2-40B4-BE49-F238E27FC236}">
                <a16:creationId xmlns:a16="http://schemas.microsoft.com/office/drawing/2014/main" id="{ED7D5EE9-4280-465F-BE6F-1375FCEE0DA5}"/>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r="7273"/>
          <a:stretch/>
        </p:blipFill>
        <p:spPr>
          <a:xfrm>
            <a:off x="3995936" y="4014730"/>
            <a:ext cx="3518653" cy="2845968"/>
          </a:xfrm>
          <a:prstGeom prst="rect">
            <a:avLst/>
          </a:prstGeom>
        </p:spPr>
      </p:pic>
      <p:sp>
        <p:nvSpPr>
          <p:cNvPr id="10" name="Rectangle 9">
            <a:extLst>
              <a:ext uri="{FF2B5EF4-FFF2-40B4-BE49-F238E27FC236}">
                <a16:creationId xmlns:a16="http://schemas.microsoft.com/office/drawing/2014/main" id="{B1BD6919-BCAB-49B9-A628-5C022746D8C4}"/>
              </a:ext>
            </a:extLst>
          </p:cNvPr>
          <p:cNvSpPr/>
          <p:nvPr/>
        </p:nvSpPr>
        <p:spPr>
          <a:xfrm>
            <a:off x="5544616" y="1586114"/>
            <a:ext cx="3599384" cy="4608512"/>
          </a:xfrm>
          <a:prstGeom prst="rect">
            <a:avLst/>
          </a:prstGeom>
          <a:solidFill>
            <a:srgbClr val="C00000">
              <a:alpha val="77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ZoneTexte 11">
            <a:extLst>
              <a:ext uri="{FF2B5EF4-FFF2-40B4-BE49-F238E27FC236}">
                <a16:creationId xmlns:a16="http://schemas.microsoft.com/office/drawing/2014/main" id="{92C0D277-E0C6-4288-8692-DC12587595C7}"/>
              </a:ext>
            </a:extLst>
          </p:cNvPr>
          <p:cNvSpPr txBox="1"/>
          <p:nvPr/>
        </p:nvSpPr>
        <p:spPr>
          <a:xfrm>
            <a:off x="5688050" y="2167505"/>
            <a:ext cx="3455950" cy="400109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sz="3600" b="1" i="0" u="none" strike="noStrike" kern="1200" baseline="0" dirty="0">
              <a:solidFill>
                <a:schemeClr val="bg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3600" b="1" dirty="0">
              <a:solidFill>
                <a:schemeClr val="bg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3600" b="1" i="0" u="none" strike="noStrike" kern="1200" baseline="0" dirty="0">
                <a:solidFill>
                  <a:schemeClr val="bg1"/>
                </a:solidFill>
                <a:latin typeface="Arial" panose="020B0604020202020204" pitchFamily="34" charset="0"/>
                <a:cs typeface="Arial" panose="020B0604020202020204" pitchFamily="34" charset="0"/>
              </a:rPr>
              <a:t>Questions?</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3600" b="1" dirty="0">
              <a:solidFill>
                <a:schemeClr val="bg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3600" b="1" dirty="0">
              <a:solidFill>
                <a:schemeClr val="bg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3600" b="1" dirty="0">
              <a:solidFill>
                <a:schemeClr val="bg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400" b="1" dirty="0">
              <a:solidFill>
                <a:schemeClr val="bg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2400" b="1" baseline="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739A770-0AB9-C047-A8CB-2CDAEB795AD0}"/>
              </a:ext>
            </a:extLst>
          </p:cNvPr>
          <p:cNvPicPr>
            <a:picLocks noChangeAspect="1"/>
          </p:cNvPicPr>
          <p:nvPr/>
        </p:nvPicPr>
        <p:blipFill>
          <a:blip r:embed="rId6"/>
          <a:stretch>
            <a:fillRect/>
          </a:stretch>
        </p:blipFill>
        <p:spPr>
          <a:xfrm>
            <a:off x="7704420" y="32380"/>
            <a:ext cx="1403503" cy="1305012"/>
          </a:xfrm>
          <a:prstGeom prst="rect">
            <a:avLst/>
          </a:prstGeom>
        </p:spPr>
      </p:pic>
      <p:pic>
        <p:nvPicPr>
          <p:cNvPr id="3" name="Picture 2">
            <a:extLst>
              <a:ext uri="{FF2B5EF4-FFF2-40B4-BE49-F238E27FC236}">
                <a16:creationId xmlns:a16="http://schemas.microsoft.com/office/drawing/2014/main" id="{0D3EEFB7-04B3-674D-8A2F-C90B5824CCDF}"/>
              </a:ext>
            </a:extLst>
          </p:cNvPr>
          <p:cNvPicPr>
            <a:picLocks noChangeAspect="1"/>
          </p:cNvPicPr>
          <p:nvPr/>
        </p:nvPicPr>
        <p:blipFill rotWithShape="1">
          <a:blip r:embed="rId7">
            <a:extLst>
              <a:ext uri="{BEBA8EAE-BF5A-486C-A8C5-ECC9F3942E4B}">
                <a14:imgProps xmlns:a14="http://schemas.microsoft.com/office/drawing/2010/main">
                  <a14:imgLayer>
                    <a14:imgEffect>
                      <a14:saturation sat="0"/>
                    </a14:imgEffect>
                  </a14:imgLayer>
                </a14:imgProps>
              </a:ext>
            </a:extLst>
          </a:blip>
          <a:srcRect l="3828"/>
          <a:stretch/>
        </p:blipFill>
        <p:spPr>
          <a:xfrm>
            <a:off x="-15499" y="4015254"/>
            <a:ext cx="3842975" cy="2842746"/>
          </a:xfrm>
          <a:prstGeom prst="rect">
            <a:avLst/>
          </a:prstGeom>
        </p:spPr>
      </p:pic>
      <p:pic>
        <p:nvPicPr>
          <p:cNvPr id="5" name="Picture 4">
            <a:extLst>
              <a:ext uri="{FF2B5EF4-FFF2-40B4-BE49-F238E27FC236}">
                <a16:creationId xmlns:a16="http://schemas.microsoft.com/office/drawing/2014/main" id="{710A0BD3-F1BF-9746-939F-1FF8F1CBB1A6}"/>
              </a:ext>
            </a:extLst>
          </p:cNvPr>
          <p:cNvPicPr>
            <a:picLocks noChangeAspect="1"/>
          </p:cNvPicPr>
          <p:nvPr/>
        </p:nvPicPr>
        <p:blipFill rotWithShape="1">
          <a:blip r:embed="rId8">
            <a:extLst>
              <a:ext uri="{BEBA8EAE-BF5A-486C-A8C5-ECC9F3942E4B}">
                <a14:imgProps xmlns:a14="http://schemas.microsoft.com/office/drawing/2010/main">
                  <a14:imgLayer>
                    <a14:imgEffect>
                      <a14:saturation sat="0"/>
                    </a14:imgEffect>
                  </a14:imgLayer>
                </a14:imgProps>
              </a:ext>
            </a:extLst>
          </a:blip>
          <a:srcRect l="3358" t="14296" r="18167" b="8726"/>
          <a:stretch/>
        </p:blipFill>
        <p:spPr>
          <a:xfrm>
            <a:off x="0" y="1100874"/>
            <a:ext cx="3828771" cy="2785406"/>
          </a:xfrm>
          <a:prstGeom prst="rect">
            <a:avLst/>
          </a:prstGeom>
        </p:spPr>
      </p:pic>
    </p:spTree>
    <p:extLst>
      <p:ext uri="{BB962C8B-B14F-4D97-AF65-F5344CB8AC3E}">
        <p14:creationId xmlns:p14="http://schemas.microsoft.com/office/powerpoint/2010/main" val="42333669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25022325BE4B46A86F5B437FD405A8" ma:contentTypeVersion="10" ma:contentTypeDescription="Create a new document." ma:contentTypeScope="" ma:versionID="53557bd7b2fe496489e0ca12e9c092b7">
  <xsd:schema xmlns:xsd="http://www.w3.org/2001/XMLSchema" xmlns:xs="http://www.w3.org/2001/XMLSchema" xmlns:p="http://schemas.microsoft.com/office/2006/metadata/properties" xmlns:ns1="http://schemas.microsoft.com/sharepoint/v3" xmlns:ns2="b90a9b57-9c20-43fb-a721-2f68b42d5a02" xmlns:ns3="70d00c1b-8faa-49b5-88b5-5d9512cec2c0" targetNamespace="http://schemas.microsoft.com/office/2006/metadata/properties" ma:root="true" ma:fieldsID="c91cba193c243562893e403ccb1c87a3" ns1:_="" ns2:_="" ns3:_="">
    <xsd:import namespace="http://schemas.microsoft.com/sharepoint/v3"/>
    <xsd:import namespace="b90a9b57-9c20-43fb-a721-2f68b42d5a02"/>
    <xsd:import namespace="70d00c1b-8faa-49b5-88b5-5d9512cec2c0"/>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0a9b57-9c20-43fb-a721-2f68b42d5a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d00c1b-8faa-49b5-88b5-5d9512cec2c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22845D-53BA-4524-ABB9-7DE7774AB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0a9b57-9c20-43fb-a721-2f68b42d5a02"/>
    <ds:schemaRef ds:uri="70d00c1b-8faa-49b5-88b5-5d9512cec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FE174C-4104-4147-8888-0B9167B9F3EA}">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01E39EC-91E5-438D-A131-ED59A91CF7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IFRC_Business Preparedness Initative_Pitch Slides_Day 1 Innovations for Resilience_Nov 2017</Template>
  <TotalTime>487</TotalTime>
  <Words>537</Words>
  <Application>Microsoft Macintosh PowerPoint</Application>
  <PresentationFormat>On-screen Show (4:3)</PresentationFormat>
  <Paragraphs>52</Paragraphs>
  <Slides>10</Slides>
  <Notes>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Sawyer</dc:creator>
  <cp:lastModifiedBy>Julie Arrighi</cp:lastModifiedBy>
  <cp:revision>42</cp:revision>
  <cp:lastPrinted>2017-12-04T21:37:35Z</cp:lastPrinted>
  <dcterms:created xsi:type="dcterms:W3CDTF">2017-12-04T14:45:42Z</dcterms:created>
  <dcterms:modified xsi:type="dcterms:W3CDTF">2018-08-28T17:14:05Z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0x0101003325022325BE4B46A86F5B437FD405A8</vt:lpwstr>
  </property>
</Properties>
</file>